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5" r:id="rId3"/>
    <p:sldId id="257" r:id="rId4"/>
    <p:sldId id="259" r:id="rId5"/>
    <p:sldId id="260" r:id="rId6"/>
    <p:sldId id="264" r:id="rId7"/>
    <p:sldId id="263" r:id="rId8"/>
    <p:sldId id="258" r:id="rId9"/>
    <p:sldId id="262" r:id="rId10"/>
    <p:sldId id="269" r:id="rId11"/>
    <p:sldId id="261" r:id="rId12"/>
    <p:sldId id="265" r:id="rId13"/>
    <p:sldId id="268" r:id="rId14"/>
    <p:sldId id="267" r:id="rId15"/>
    <p:sldId id="266" r:id="rId16"/>
    <p:sldId id="271" r:id="rId17"/>
    <p:sldId id="273" r:id="rId18"/>
    <p:sldId id="270" r:id="rId19"/>
    <p:sldId id="274" r:id="rId20"/>
    <p:sldId id="272" r:id="rId21"/>
    <p:sldId id="276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65" userDrawn="1">
          <p15:clr>
            <a:srgbClr val="A4A3A4"/>
          </p15:clr>
        </p15:guide>
        <p15:guide id="2" pos="7015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3929" userDrawn="1">
          <p15:clr>
            <a:srgbClr val="A4A3A4"/>
          </p15:clr>
        </p15:guide>
        <p15:guide id="5" pos="3817" userDrawn="1">
          <p15:clr>
            <a:srgbClr val="A4A3A4"/>
          </p15:clr>
        </p15:guide>
        <p15:guide id="6" orient="horz" pos="9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8DD"/>
    <a:srgbClr val="FE9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56" y="48"/>
      </p:cViewPr>
      <p:guideLst>
        <p:guide pos="665"/>
        <p:guide pos="7015"/>
        <p:guide orient="horz" pos="391"/>
        <p:guide orient="horz" pos="3929"/>
        <p:guide pos="3817"/>
        <p:guide orient="horz" pos="9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F28EDF-644B-4D12-ACB1-68ED98DA263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A83F95B-C3DA-4416-8D6C-54C386863C9E}">
      <dgm:prSet phldrT="[Text]"/>
      <dgm:spPr/>
      <dgm:t>
        <a:bodyPr/>
        <a:lstStyle/>
        <a:p>
          <a:r>
            <a:rPr lang="de-DE" dirty="0" smtClean="0">
              <a:latin typeface="Berlin Sans FB" panose="020E0602020502020306" pitchFamily="34" charset="0"/>
            </a:rPr>
            <a:t>…einem Anspruch</a:t>
          </a:r>
          <a:endParaRPr lang="de-DE" dirty="0">
            <a:latin typeface="Berlin Sans FB" panose="020E0602020502020306" pitchFamily="34" charset="0"/>
          </a:endParaRPr>
        </a:p>
      </dgm:t>
    </dgm:pt>
    <dgm:pt modelId="{8564F915-BA6E-4E5E-9872-BB96BDF7A906}" type="parTrans" cxnId="{EC94B96B-21CB-43AC-83FA-6C596D421787}">
      <dgm:prSet/>
      <dgm:spPr/>
      <dgm:t>
        <a:bodyPr/>
        <a:lstStyle/>
        <a:p>
          <a:endParaRPr lang="de-DE"/>
        </a:p>
      </dgm:t>
    </dgm:pt>
    <dgm:pt modelId="{2A4DA3B0-439F-4584-9D93-50BE1F1D4087}" type="sibTrans" cxnId="{EC94B96B-21CB-43AC-83FA-6C596D421787}">
      <dgm:prSet/>
      <dgm:spPr/>
      <dgm:t>
        <a:bodyPr/>
        <a:lstStyle/>
        <a:p>
          <a:endParaRPr lang="de-DE"/>
        </a:p>
      </dgm:t>
    </dgm:pt>
    <dgm:pt modelId="{18D49BA9-782F-4A3E-8943-9BB13166B2B2}">
      <dgm:prSet phldrT="[Text]"/>
      <dgm:spPr/>
      <dgm:t>
        <a:bodyPr/>
        <a:lstStyle/>
        <a:p>
          <a:r>
            <a:rPr lang="de-DE" dirty="0" smtClean="0">
              <a:latin typeface="Berlin Sans FB" panose="020E0602020502020306" pitchFamily="34" charset="0"/>
            </a:rPr>
            <a:t>Kann A von B die Zahlung des Kaufpreises verlangen?  </a:t>
          </a:r>
          <a:endParaRPr lang="de-DE" dirty="0">
            <a:latin typeface="Berlin Sans FB" panose="020E0602020502020306" pitchFamily="34" charset="0"/>
          </a:endParaRPr>
        </a:p>
      </dgm:t>
    </dgm:pt>
    <dgm:pt modelId="{675541EA-B433-47C3-BD56-CF46FBB743C4}" type="parTrans" cxnId="{36D94190-67B9-45E6-B5EB-E49F72F86B7D}">
      <dgm:prSet/>
      <dgm:spPr/>
      <dgm:t>
        <a:bodyPr/>
        <a:lstStyle/>
        <a:p>
          <a:endParaRPr lang="de-DE"/>
        </a:p>
      </dgm:t>
    </dgm:pt>
    <dgm:pt modelId="{EA3EFB36-CB1E-428E-A6DE-D7AEA5996082}" type="sibTrans" cxnId="{36D94190-67B9-45E6-B5EB-E49F72F86B7D}">
      <dgm:prSet/>
      <dgm:spPr/>
      <dgm:t>
        <a:bodyPr/>
        <a:lstStyle/>
        <a:p>
          <a:endParaRPr lang="de-DE"/>
        </a:p>
      </dgm:t>
    </dgm:pt>
    <dgm:pt modelId="{DFADD29C-A287-439E-AE9B-99C316D098DE}">
      <dgm:prSet phldrT="[Text]"/>
      <dgm:spPr/>
      <dgm:t>
        <a:bodyPr/>
        <a:lstStyle/>
        <a:p>
          <a:r>
            <a:rPr lang="de-DE" dirty="0" smtClean="0">
              <a:latin typeface="Berlin Sans FB" panose="020E0602020502020306" pitchFamily="34" charset="0"/>
            </a:rPr>
            <a:t>… der Rechtslage</a:t>
          </a:r>
          <a:endParaRPr lang="de-DE" dirty="0">
            <a:latin typeface="Berlin Sans FB" panose="020E0602020502020306" pitchFamily="34" charset="0"/>
          </a:endParaRPr>
        </a:p>
      </dgm:t>
    </dgm:pt>
    <dgm:pt modelId="{957EE5AD-8C65-41F5-8829-14D3769131BB}" type="parTrans" cxnId="{61C153C1-22EE-4B1E-837B-B36B90A80F2B}">
      <dgm:prSet/>
      <dgm:spPr/>
      <dgm:t>
        <a:bodyPr/>
        <a:lstStyle/>
        <a:p>
          <a:endParaRPr lang="de-DE"/>
        </a:p>
      </dgm:t>
    </dgm:pt>
    <dgm:pt modelId="{E99C4D32-EBE3-46B9-A8FB-29957D27687A}" type="sibTrans" cxnId="{61C153C1-22EE-4B1E-837B-B36B90A80F2B}">
      <dgm:prSet/>
      <dgm:spPr/>
      <dgm:t>
        <a:bodyPr/>
        <a:lstStyle/>
        <a:p>
          <a:endParaRPr lang="de-DE"/>
        </a:p>
      </dgm:t>
    </dgm:pt>
    <dgm:pt modelId="{9C0FDC0C-93B9-42D4-AC77-EC86980ABB21}">
      <dgm:prSet phldrT="[Text]"/>
      <dgm:spPr/>
      <dgm:t>
        <a:bodyPr/>
        <a:lstStyle/>
        <a:p>
          <a:r>
            <a:rPr lang="de-DE" dirty="0" smtClean="0">
              <a:latin typeface="Berlin Sans FB" panose="020E0602020502020306" pitchFamily="34" charset="0"/>
            </a:rPr>
            <a:t>Welche Ansprüche hat A gegen B?</a:t>
          </a:r>
          <a:endParaRPr lang="de-DE" dirty="0">
            <a:latin typeface="Berlin Sans FB" panose="020E0602020502020306" pitchFamily="34" charset="0"/>
          </a:endParaRPr>
        </a:p>
      </dgm:t>
    </dgm:pt>
    <dgm:pt modelId="{59C9DC2F-F124-45D3-9A86-50BA741B0609}" type="parTrans" cxnId="{09190E46-FC16-48BA-96CF-0CC7B177F7F2}">
      <dgm:prSet/>
      <dgm:spPr/>
      <dgm:t>
        <a:bodyPr/>
        <a:lstStyle/>
        <a:p>
          <a:endParaRPr lang="de-DE"/>
        </a:p>
      </dgm:t>
    </dgm:pt>
    <dgm:pt modelId="{33E36750-B2D1-4844-949F-184120C083C2}" type="sibTrans" cxnId="{09190E46-FC16-48BA-96CF-0CC7B177F7F2}">
      <dgm:prSet/>
      <dgm:spPr/>
      <dgm:t>
        <a:bodyPr/>
        <a:lstStyle/>
        <a:p>
          <a:endParaRPr lang="de-DE"/>
        </a:p>
      </dgm:t>
    </dgm:pt>
    <dgm:pt modelId="{665099F1-25DC-4DA9-8FDB-F903A9144E63}">
      <dgm:prSet phldrT="[Text]"/>
      <dgm:spPr/>
      <dgm:t>
        <a:bodyPr/>
        <a:lstStyle/>
        <a:p>
          <a:r>
            <a:rPr lang="de-DE" dirty="0" smtClean="0">
              <a:latin typeface="Berlin Sans FB" panose="020E0602020502020306" pitchFamily="34" charset="0"/>
            </a:rPr>
            <a:t>… einem Recht (das kein Anspruch ist)</a:t>
          </a:r>
          <a:endParaRPr lang="de-DE" dirty="0">
            <a:latin typeface="Berlin Sans FB" panose="020E0602020502020306" pitchFamily="34" charset="0"/>
          </a:endParaRPr>
        </a:p>
      </dgm:t>
    </dgm:pt>
    <dgm:pt modelId="{6E53E601-F321-481D-9706-B0EB3D888341}" type="parTrans" cxnId="{F3264BDB-6A53-42A2-999A-701980FCD6F0}">
      <dgm:prSet/>
      <dgm:spPr/>
      <dgm:t>
        <a:bodyPr/>
        <a:lstStyle/>
        <a:p>
          <a:endParaRPr lang="de-DE"/>
        </a:p>
      </dgm:t>
    </dgm:pt>
    <dgm:pt modelId="{5B91C3BA-DAB3-427F-A952-FEBC22574B5E}" type="sibTrans" cxnId="{F3264BDB-6A53-42A2-999A-701980FCD6F0}">
      <dgm:prSet/>
      <dgm:spPr/>
      <dgm:t>
        <a:bodyPr/>
        <a:lstStyle/>
        <a:p>
          <a:endParaRPr lang="de-DE"/>
        </a:p>
      </dgm:t>
    </dgm:pt>
    <dgm:pt modelId="{DAF45E45-54EF-4065-9E2A-F406D870AB44}">
      <dgm:prSet phldrT="[Text]"/>
      <dgm:spPr/>
      <dgm:t>
        <a:bodyPr/>
        <a:lstStyle/>
        <a:p>
          <a:r>
            <a:rPr lang="de-DE" dirty="0" smtClean="0">
              <a:latin typeface="Berlin Sans FB" panose="020E0602020502020306" pitchFamily="34" charset="0"/>
            </a:rPr>
            <a:t>Kann A den Vertrag anfechten?</a:t>
          </a:r>
          <a:endParaRPr lang="de-DE" dirty="0">
            <a:latin typeface="Berlin Sans FB" panose="020E0602020502020306" pitchFamily="34" charset="0"/>
          </a:endParaRPr>
        </a:p>
      </dgm:t>
    </dgm:pt>
    <dgm:pt modelId="{26EC97AD-37F8-4CCD-9492-411C4233DC6B}" type="parTrans" cxnId="{BAE76D3B-73AE-4B64-8A3A-C3683FD4981B}">
      <dgm:prSet/>
      <dgm:spPr/>
      <dgm:t>
        <a:bodyPr/>
        <a:lstStyle/>
        <a:p>
          <a:endParaRPr lang="de-DE"/>
        </a:p>
      </dgm:t>
    </dgm:pt>
    <dgm:pt modelId="{773A75D0-B075-49E3-9B62-9F79EC259F7E}" type="sibTrans" cxnId="{BAE76D3B-73AE-4B64-8A3A-C3683FD4981B}">
      <dgm:prSet/>
      <dgm:spPr/>
      <dgm:t>
        <a:bodyPr/>
        <a:lstStyle/>
        <a:p>
          <a:endParaRPr lang="de-DE"/>
        </a:p>
      </dgm:t>
    </dgm:pt>
    <dgm:pt modelId="{CFF224B1-392D-492E-8E83-AA88C63C7DAE}">
      <dgm:prSet phldrT="[Text]"/>
      <dgm:spPr/>
      <dgm:t>
        <a:bodyPr/>
        <a:lstStyle/>
        <a:p>
          <a:r>
            <a:rPr lang="de-DE" dirty="0" smtClean="0">
              <a:latin typeface="Berlin Sans FB" panose="020E0602020502020306" pitchFamily="34" charset="0"/>
            </a:rPr>
            <a:t>Wie ist die Rechtslage?</a:t>
          </a:r>
          <a:endParaRPr lang="de-DE" dirty="0">
            <a:latin typeface="Berlin Sans FB" panose="020E0602020502020306" pitchFamily="34" charset="0"/>
          </a:endParaRPr>
        </a:p>
      </dgm:t>
    </dgm:pt>
    <dgm:pt modelId="{CB370313-65E3-4830-907C-09CA0CC1E5FE}" type="parTrans" cxnId="{C91424F9-DEE3-43AE-BBED-449CCE14B08A}">
      <dgm:prSet/>
      <dgm:spPr/>
      <dgm:t>
        <a:bodyPr/>
        <a:lstStyle/>
        <a:p>
          <a:endParaRPr lang="de-DE"/>
        </a:p>
      </dgm:t>
    </dgm:pt>
    <dgm:pt modelId="{ABE1D926-1802-4F7E-A2FE-8E4B9DA1752F}" type="sibTrans" cxnId="{C91424F9-DEE3-43AE-BBED-449CCE14B08A}">
      <dgm:prSet/>
      <dgm:spPr/>
      <dgm:t>
        <a:bodyPr/>
        <a:lstStyle/>
        <a:p>
          <a:endParaRPr lang="de-DE"/>
        </a:p>
      </dgm:t>
    </dgm:pt>
    <dgm:pt modelId="{14C8E49A-9ED8-4A79-B8BB-A8B4F8BE20DC}" type="pres">
      <dgm:prSet presAssocID="{6FF28EDF-644B-4D12-ACB1-68ED98DA263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8205CB17-9FB8-4888-8009-DFC02A2D9B50}" type="pres">
      <dgm:prSet presAssocID="{AA83F95B-C3DA-4416-8D6C-54C386863C9E}" presName="composite" presStyleCnt="0"/>
      <dgm:spPr/>
    </dgm:pt>
    <dgm:pt modelId="{F0EF84D6-A71B-4DDF-82C6-485B936A869A}" type="pres">
      <dgm:prSet presAssocID="{AA83F95B-C3DA-4416-8D6C-54C386863C9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3E58929-899F-4F8D-A195-940EDD10EA11}" type="pres">
      <dgm:prSet presAssocID="{AA83F95B-C3DA-4416-8D6C-54C386863C9E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FFA914F-4D9D-4228-8797-C32E95B6793A}" type="pres">
      <dgm:prSet presAssocID="{2A4DA3B0-439F-4584-9D93-50BE1F1D4087}" presName="space" presStyleCnt="0"/>
      <dgm:spPr/>
    </dgm:pt>
    <dgm:pt modelId="{C1C6A89E-F5AE-4246-A565-0B9BFD65BAED}" type="pres">
      <dgm:prSet presAssocID="{DFADD29C-A287-439E-AE9B-99C316D098DE}" presName="composite" presStyleCnt="0"/>
      <dgm:spPr/>
    </dgm:pt>
    <dgm:pt modelId="{73938D4F-09E8-4FF1-9CF7-FA3FEBB4C5FC}" type="pres">
      <dgm:prSet presAssocID="{DFADD29C-A287-439E-AE9B-99C316D098D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47DF78C-3BA7-48BA-9CE5-9A5501F16E89}" type="pres">
      <dgm:prSet presAssocID="{DFADD29C-A287-439E-AE9B-99C316D098D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F3D9D4F-1CAF-462A-94B0-25D3C93D523A}" type="pres">
      <dgm:prSet presAssocID="{E99C4D32-EBE3-46B9-A8FB-29957D27687A}" presName="space" presStyleCnt="0"/>
      <dgm:spPr/>
    </dgm:pt>
    <dgm:pt modelId="{FBD90BC0-D5C9-47CF-80EB-C5CA5DCCCD04}" type="pres">
      <dgm:prSet presAssocID="{665099F1-25DC-4DA9-8FDB-F903A9144E63}" presName="composite" presStyleCnt="0"/>
      <dgm:spPr/>
    </dgm:pt>
    <dgm:pt modelId="{A5F89042-869A-44EF-8CFE-F98241AE91D7}" type="pres">
      <dgm:prSet presAssocID="{665099F1-25DC-4DA9-8FDB-F903A9144E6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1B200B2-8E0B-4F38-8F99-7C3EAA6D0884}" type="pres">
      <dgm:prSet presAssocID="{665099F1-25DC-4DA9-8FDB-F903A9144E63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7D34C02-2C5A-4A9B-9B8F-E743BE57910B}" type="presOf" srcId="{665099F1-25DC-4DA9-8FDB-F903A9144E63}" destId="{A5F89042-869A-44EF-8CFE-F98241AE91D7}" srcOrd="0" destOrd="0" presId="urn:microsoft.com/office/officeart/2005/8/layout/hList1"/>
    <dgm:cxn modelId="{BAE76D3B-73AE-4B64-8A3A-C3683FD4981B}" srcId="{665099F1-25DC-4DA9-8FDB-F903A9144E63}" destId="{DAF45E45-54EF-4065-9E2A-F406D870AB44}" srcOrd="0" destOrd="0" parTransId="{26EC97AD-37F8-4CCD-9492-411C4233DC6B}" sibTransId="{773A75D0-B075-49E3-9B62-9F79EC259F7E}"/>
    <dgm:cxn modelId="{13105386-F80A-473A-810A-8C21C6DD1623}" type="presOf" srcId="{18D49BA9-782F-4A3E-8943-9BB13166B2B2}" destId="{03E58929-899F-4F8D-A195-940EDD10EA11}" srcOrd="0" destOrd="0" presId="urn:microsoft.com/office/officeart/2005/8/layout/hList1"/>
    <dgm:cxn modelId="{868ADAC1-59AA-4649-8498-B069E4C398F9}" type="presOf" srcId="{CFF224B1-392D-492E-8E83-AA88C63C7DAE}" destId="{047DF78C-3BA7-48BA-9CE5-9A5501F16E89}" srcOrd="0" destOrd="1" presId="urn:microsoft.com/office/officeart/2005/8/layout/hList1"/>
    <dgm:cxn modelId="{32B00468-F8F8-4534-9427-D75BDC916937}" type="presOf" srcId="{DFADD29C-A287-439E-AE9B-99C316D098DE}" destId="{73938D4F-09E8-4FF1-9CF7-FA3FEBB4C5FC}" srcOrd="0" destOrd="0" presId="urn:microsoft.com/office/officeart/2005/8/layout/hList1"/>
    <dgm:cxn modelId="{36C07122-F00B-4772-823D-135F51584AFF}" type="presOf" srcId="{AA83F95B-C3DA-4416-8D6C-54C386863C9E}" destId="{F0EF84D6-A71B-4DDF-82C6-485B936A869A}" srcOrd="0" destOrd="0" presId="urn:microsoft.com/office/officeart/2005/8/layout/hList1"/>
    <dgm:cxn modelId="{B5884093-5DB1-4675-A0B1-14CD05CC3923}" type="presOf" srcId="{6FF28EDF-644B-4D12-ACB1-68ED98DA263D}" destId="{14C8E49A-9ED8-4A79-B8BB-A8B4F8BE20DC}" srcOrd="0" destOrd="0" presId="urn:microsoft.com/office/officeart/2005/8/layout/hList1"/>
    <dgm:cxn modelId="{36D94190-67B9-45E6-B5EB-E49F72F86B7D}" srcId="{AA83F95B-C3DA-4416-8D6C-54C386863C9E}" destId="{18D49BA9-782F-4A3E-8943-9BB13166B2B2}" srcOrd="0" destOrd="0" parTransId="{675541EA-B433-47C3-BD56-CF46FBB743C4}" sibTransId="{EA3EFB36-CB1E-428E-A6DE-D7AEA5996082}"/>
    <dgm:cxn modelId="{D614D28B-2413-4062-A207-6603E0024D35}" type="presOf" srcId="{DAF45E45-54EF-4065-9E2A-F406D870AB44}" destId="{31B200B2-8E0B-4F38-8F99-7C3EAA6D0884}" srcOrd="0" destOrd="0" presId="urn:microsoft.com/office/officeart/2005/8/layout/hList1"/>
    <dgm:cxn modelId="{61C153C1-22EE-4B1E-837B-B36B90A80F2B}" srcId="{6FF28EDF-644B-4D12-ACB1-68ED98DA263D}" destId="{DFADD29C-A287-439E-AE9B-99C316D098DE}" srcOrd="1" destOrd="0" parTransId="{957EE5AD-8C65-41F5-8829-14D3769131BB}" sibTransId="{E99C4D32-EBE3-46B9-A8FB-29957D27687A}"/>
    <dgm:cxn modelId="{C91424F9-DEE3-43AE-BBED-449CCE14B08A}" srcId="{DFADD29C-A287-439E-AE9B-99C316D098DE}" destId="{CFF224B1-392D-492E-8E83-AA88C63C7DAE}" srcOrd="1" destOrd="0" parTransId="{CB370313-65E3-4830-907C-09CA0CC1E5FE}" sibTransId="{ABE1D926-1802-4F7E-A2FE-8E4B9DA1752F}"/>
    <dgm:cxn modelId="{09190E46-FC16-48BA-96CF-0CC7B177F7F2}" srcId="{DFADD29C-A287-439E-AE9B-99C316D098DE}" destId="{9C0FDC0C-93B9-42D4-AC77-EC86980ABB21}" srcOrd="0" destOrd="0" parTransId="{59C9DC2F-F124-45D3-9A86-50BA741B0609}" sibTransId="{33E36750-B2D1-4844-949F-184120C083C2}"/>
    <dgm:cxn modelId="{EC94B96B-21CB-43AC-83FA-6C596D421787}" srcId="{6FF28EDF-644B-4D12-ACB1-68ED98DA263D}" destId="{AA83F95B-C3DA-4416-8D6C-54C386863C9E}" srcOrd="0" destOrd="0" parTransId="{8564F915-BA6E-4E5E-9872-BB96BDF7A906}" sibTransId="{2A4DA3B0-439F-4584-9D93-50BE1F1D4087}"/>
    <dgm:cxn modelId="{F76418CA-3693-4EFC-8D71-170257771309}" type="presOf" srcId="{9C0FDC0C-93B9-42D4-AC77-EC86980ABB21}" destId="{047DF78C-3BA7-48BA-9CE5-9A5501F16E89}" srcOrd="0" destOrd="0" presId="urn:microsoft.com/office/officeart/2005/8/layout/hList1"/>
    <dgm:cxn modelId="{F3264BDB-6A53-42A2-999A-701980FCD6F0}" srcId="{6FF28EDF-644B-4D12-ACB1-68ED98DA263D}" destId="{665099F1-25DC-4DA9-8FDB-F903A9144E63}" srcOrd="2" destOrd="0" parTransId="{6E53E601-F321-481D-9706-B0EB3D888341}" sibTransId="{5B91C3BA-DAB3-427F-A952-FEBC22574B5E}"/>
    <dgm:cxn modelId="{532DF4FA-C35B-49A3-8AF5-BA4AA5EDEA11}" type="presParOf" srcId="{14C8E49A-9ED8-4A79-B8BB-A8B4F8BE20DC}" destId="{8205CB17-9FB8-4888-8009-DFC02A2D9B50}" srcOrd="0" destOrd="0" presId="urn:microsoft.com/office/officeart/2005/8/layout/hList1"/>
    <dgm:cxn modelId="{01101710-EAD1-4A42-8B92-54745A512EF3}" type="presParOf" srcId="{8205CB17-9FB8-4888-8009-DFC02A2D9B50}" destId="{F0EF84D6-A71B-4DDF-82C6-485B936A869A}" srcOrd="0" destOrd="0" presId="urn:microsoft.com/office/officeart/2005/8/layout/hList1"/>
    <dgm:cxn modelId="{26A5F586-46F6-4BF0-82AA-B3FEB244FF82}" type="presParOf" srcId="{8205CB17-9FB8-4888-8009-DFC02A2D9B50}" destId="{03E58929-899F-4F8D-A195-940EDD10EA11}" srcOrd="1" destOrd="0" presId="urn:microsoft.com/office/officeart/2005/8/layout/hList1"/>
    <dgm:cxn modelId="{2973F54C-6EB0-4E36-A3D5-594B09CE7E3F}" type="presParOf" srcId="{14C8E49A-9ED8-4A79-B8BB-A8B4F8BE20DC}" destId="{7FFA914F-4D9D-4228-8797-C32E95B6793A}" srcOrd="1" destOrd="0" presId="urn:microsoft.com/office/officeart/2005/8/layout/hList1"/>
    <dgm:cxn modelId="{B0B178D8-7F0B-4D25-A2C4-E97665441587}" type="presParOf" srcId="{14C8E49A-9ED8-4A79-B8BB-A8B4F8BE20DC}" destId="{C1C6A89E-F5AE-4246-A565-0B9BFD65BAED}" srcOrd="2" destOrd="0" presId="urn:microsoft.com/office/officeart/2005/8/layout/hList1"/>
    <dgm:cxn modelId="{51437A26-2D9B-420D-B383-7F22D6A376B9}" type="presParOf" srcId="{C1C6A89E-F5AE-4246-A565-0B9BFD65BAED}" destId="{73938D4F-09E8-4FF1-9CF7-FA3FEBB4C5FC}" srcOrd="0" destOrd="0" presId="urn:microsoft.com/office/officeart/2005/8/layout/hList1"/>
    <dgm:cxn modelId="{9A8E9D1D-F203-4E90-A5DF-533401CE08A5}" type="presParOf" srcId="{C1C6A89E-F5AE-4246-A565-0B9BFD65BAED}" destId="{047DF78C-3BA7-48BA-9CE5-9A5501F16E89}" srcOrd="1" destOrd="0" presId="urn:microsoft.com/office/officeart/2005/8/layout/hList1"/>
    <dgm:cxn modelId="{AB8CDC74-7432-4F8C-89FB-49219685D1F7}" type="presParOf" srcId="{14C8E49A-9ED8-4A79-B8BB-A8B4F8BE20DC}" destId="{BF3D9D4F-1CAF-462A-94B0-25D3C93D523A}" srcOrd="3" destOrd="0" presId="urn:microsoft.com/office/officeart/2005/8/layout/hList1"/>
    <dgm:cxn modelId="{ECB4AD66-912B-4246-80D5-5282F9E2942B}" type="presParOf" srcId="{14C8E49A-9ED8-4A79-B8BB-A8B4F8BE20DC}" destId="{FBD90BC0-D5C9-47CF-80EB-C5CA5DCCCD04}" srcOrd="4" destOrd="0" presId="urn:microsoft.com/office/officeart/2005/8/layout/hList1"/>
    <dgm:cxn modelId="{F2B8A9FE-7AF6-4EC5-B0A4-04D924401E9F}" type="presParOf" srcId="{FBD90BC0-D5C9-47CF-80EB-C5CA5DCCCD04}" destId="{A5F89042-869A-44EF-8CFE-F98241AE91D7}" srcOrd="0" destOrd="0" presId="urn:microsoft.com/office/officeart/2005/8/layout/hList1"/>
    <dgm:cxn modelId="{42C29312-E2A7-49F6-B1BA-9012B54ABBDE}" type="presParOf" srcId="{FBD90BC0-D5C9-47CF-80EB-C5CA5DCCCD04}" destId="{31B200B2-8E0B-4F38-8F99-7C3EAA6D088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CA1C4-2E35-4209-AEFD-2968979793A0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D75C2-1597-4ABE-A4A3-20BB514574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119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213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7565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6938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6235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0463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046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678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811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313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025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34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5753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34756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8516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5577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51395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7418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817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88745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15113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D75C2-1597-4ABE-A4A3-20BB51457470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8262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971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0237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813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25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9361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9379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0022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1065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9294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716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4720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 Jana Bonß-Wolf, Louisa Hohmann, Nina Holmer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1B78F-8DD2-47BF-A571-A51E993447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987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tm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275355" y="1746913"/>
            <a:ext cx="5641288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dirty="0" smtClean="0">
                <a:solidFill>
                  <a:schemeClr val="tx2">
                    <a:lumMod val="50000"/>
                  </a:schemeClr>
                </a:solidFill>
                <a:latin typeface="Berlin Sans FB" panose="020E0602020502020306" pitchFamily="34" charset="0"/>
              </a:rPr>
              <a:t>Herzlich Willkommen</a:t>
            </a:r>
          </a:p>
          <a:p>
            <a:pPr algn="ctr"/>
            <a:r>
              <a:rPr lang="de-DE" sz="4800" dirty="0" smtClean="0">
                <a:solidFill>
                  <a:schemeClr val="tx2">
                    <a:lumMod val="50000"/>
                  </a:schemeClr>
                </a:solidFill>
                <a:latin typeface="Berlin Sans FB" panose="020E0602020502020306" pitchFamily="34" charset="0"/>
              </a:rPr>
              <a:t> zum </a:t>
            </a:r>
          </a:p>
          <a:p>
            <a:pPr algn="ctr"/>
            <a:r>
              <a:rPr lang="de-DE" sz="4800" dirty="0" smtClean="0">
                <a:solidFill>
                  <a:schemeClr val="tx2">
                    <a:lumMod val="50000"/>
                  </a:schemeClr>
                </a:solidFill>
                <a:latin typeface="Berlin Sans FB" panose="020E0602020502020306" pitchFamily="34" charset="0"/>
              </a:rPr>
              <a:t>Tutorium </a:t>
            </a:r>
            <a:r>
              <a:rPr lang="de-DE" sz="5200" dirty="0" smtClean="0">
                <a:solidFill>
                  <a:schemeClr val="tx2">
                    <a:lumMod val="50000"/>
                  </a:schemeClr>
                </a:solidFill>
                <a:latin typeface="Berlin Sans FB" panose="020E0602020502020306" pitchFamily="34" charset="0"/>
              </a:rPr>
              <a:t>WIPR I</a:t>
            </a:r>
            <a:endParaRPr lang="de-DE" sz="5200" dirty="0">
              <a:solidFill>
                <a:schemeClr val="tx2">
                  <a:lumMod val="50000"/>
                </a:schemeClr>
              </a:solidFill>
              <a:latin typeface="Berlin Sans FB" panose="020E0602020502020306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12" y="3109202"/>
            <a:ext cx="2009253" cy="2668539"/>
          </a:xfrm>
          <a:prstGeom prst="rect">
            <a:avLst/>
          </a:prstGeom>
        </p:spPr>
      </p:pic>
      <p:sp>
        <p:nvSpPr>
          <p:cNvPr id="9" name="Datumsplatzhalter 8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dirty="0" smtClean="0"/>
          </a:p>
          <a:p>
            <a:r>
              <a:rPr lang="de-DE" dirty="0" smtClean="0"/>
              <a:t>Jana </a:t>
            </a:r>
            <a:r>
              <a:rPr lang="de-DE" dirty="0" err="1" smtClean="0"/>
              <a:t>Bonß</a:t>
            </a:r>
            <a:r>
              <a:rPr lang="de-DE" dirty="0" smtClean="0"/>
              <a:t>-Wolf, Louisa Hohmann, Nina </a:t>
            </a:r>
            <a:r>
              <a:rPr lang="de-DE" dirty="0" err="1" smtClean="0"/>
              <a:t>Holmer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56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418500" y="620713"/>
            <a:ext cx="52950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200" dirty="0" smtClean="0">
                <a:latin typeface="Berlin Sans FB" panose="020E0602020502020306" pitchFamily="34" charset="0"/>
              </a:rPr>
              <a:t>Die ersten Schritte bis zur</a:t>
            </a:r>
          </a:p>
          <a:p>
            <a:pPr algn="ctr"/>
            <a:r>
              <a:rPr lang="de-DE" sz="3200" dirty="0" smtClean="0">
                <a:latin typeface="Berlin Sans FB" panose="020E0602020502020306" pitchFamily="34" charset="0"/>
              </a:rPr>
              <a:t> erfolgreichen Fallbearbeitung</a:t>
            </a:r>
            <a:endParaRPr lang="de-DE" sz="3200" dirty="0">
              <a:latin typeface="Berlin Sans FB" panose="020E0602020502020306" pitchFamily="34" charset="0"/>
            </a:endParaRPr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dirty="0" smtClean="0"/>
          </a:p>
          <a:p>
            <a:r>
              <a:rPr lang="de-DE" dirty="0" smtClean="0"/>
              <a:t>Jana </a:t>
            </a:r>
            <a:r>
              <a:rPr lang="de-DE" dirty="0" err="1" smtClean="0"/>
              <a:t>Bonß</a:t>
            </a:r>
            <a:r>
              <a:rPr lang="de-DE" dirty="0" smtClean="0"/>
              <a:t>-Wolf, Louisa Hohmann, Nina </a:t>
            </a:r>
            <a:r>
              <a:rPr lang="de-DE" dirty="0" err="1" smtClean="0"/>
              <a:t>Holmer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2</a:t>
            </a:fld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60842" y="2527300"/>
            <a:ext cx="5997155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de-DE" sz="3200" dirty="0" smtClean="0">
                <a:latin typeface="Berlin Sans FB" panose="020E0602020502020306" pitchFamily="34" charset="0"/>
              </a:rPr>
              <a:t>Erfassen des Sachverhalts</a:t>
            </a:r>
          </a:p>
          <a:p>
            <a:pPr marL="342900" indent="-342900">
              <a:buAutoNum type="arabicPeriod"/>
            </a:pPr>
            <a:r>
              <a:rPr lang="de-DE" sz="3200" dirty="0" smtClean="0">
                <a:latin typeface="Berlin Sans FB" panose="020E0602020502020306" pitchFamily="34" charset="0"/>
              </a:rPr>
              <a:t>Qualifizierung der Fallfrage</a:t>
            </a:r>
          </a:p>
          <a:p>
            <a:pPr marL="342900" indent="-342900">
              <a:buAutoNum type="arabicPeriod"/>
            </a:pPr>
            <a:r>
              <a:rPr lang="de-DE" sz="3200" dirty="0" smtClean="0">
                <a:latin typeface="Berlin Sans FB" panose="020E0602020502020306" pitchFamily="34" charset="0"/>
              </a:rPr>
              <a:t>Die richtige Anspruchsgrundlage</a:t>
            </a:r>
          </a:p>
          <a:p>
            <a:pPr marL="342900" indent="-342900">
              <a:buAutoNum type="arabicPeriod"/>
            </a:pPr>
            <a:r>
              <a:rPr lang="de-DE" sz="3200" dirty="0" smtClean="0">
                <a:latin typeface="Berlin Sans FB" panose="020E0602020502020306" pitchFamily="34" charset="0"/>
              </a:rPr>
              <a:t>Das schriftliche Gutachten</a:t>
            </a:r>
          </a:p>
          <a:p>
            <a:pPr marL="342900" indent="-342900">
              <a:buAutoNum type="arabicPeriod"/>
            </a:pPr>
            <a:endParaRPr lang="de-DE" dirty="0" smtClean="0"/>
          </a:p>
          <a:p>
            <a:pPr marL="342900" indent="-342900">
              <a:buAutoNum type="arabicPeriod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830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819576" y="620713"/>
            <a:ext cx="4743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1. Erfassen des Sachverhalts</a:t>
            </a:r>
            <a:endParaRPr lang="de-DE" sz="3200" dirty="0">
              <a:latin typeface="Berlin Sans FB" panose="020E0602020502020306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055688" y="1571439"/>
            <a:ext cx="956063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Beispielsfall: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Bäckermeister Max Semmel macht seine privaten Wochenendeinkäufe im Selbst-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bedienungsladen „Meiers Shop um die Ecke“. Unter anderem legt er eine Packung seiner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Lieblingspralinen in den Einkaufskorb. Nachdem er alles gefunden hat, stellt er sich zum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Bezahlen an, betrachtet dabei all seine Produkte im Korb und erinnert sich an sein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Vornehmen abzunehmen. Er nimmt deswegen die Pralinen wieder aus dem Korb heraus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und legt sie in ein Regal vor dem Kassenbereich. Der Ladeninhaber Meier beobachtet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beim Kassieren den Vorfall und ist über dieses Verhalten sehr verärgert. Er ruft: „So geht 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das aber nicht. Was sie in den Korb gelegt haben, müssen sie auch bezahlen. 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Gekauft ist schließlich gekauft!</a:t>
            </a:r>
          </a:p>
          <a:p>
            <a:endParaRPr lang="de-DE" sz="2000" dirty="0">
              <a:latin typeface="Berlin Sans FB" panose="020E0602020502020306" pitchFamily="34" charset="0"/>
            </a:endParaRPr>
          </a:p>
          <a:p>
            <a:r>
              <a:rPr lang="de-DE" sz="2000" dirty="0" smtClean="0">
                <a:latin typeface="Berlin Sans FB" panose="020E0602020502020306" pitchFamily="34" charset="0"/>
              </a:rPr>
              <a:t>Frage: Muss Herr Semmel die Pralinen bezahlen? 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dirty="0" smtClean="0"/>
          </a:p>
          <a:p>
            <a:r>
              <a:rPr lang="de-DE" dirty="0" smtClean="0"/>
              <a:t>Jana </a:t>
            </a:r>
            <a:r>
              <a:rPr lang="de-DE" dirty="0" err="1" smtClean="0"/>
              <a:t>Bonß</a:t>
            </a:r>
            <a:r>
              <a:rPr lang="de-DE" dirty="0" smtClean="0"/>
              <a:t>-Wolf, Louisa Hohmann, Nina </a:t>
            </a:r>
            <a:r>
              <a:rPr lang="de-DE" dirty="0" err="1" smtClean="0"/>
              <a:t>Holmer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3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055689" y="5509491"/>
            <a:ext cx="10080624" cy="7391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2209800" y="5691346"/>
            <a:ext cx="77748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u="sng" dirty="0" smtClean="0">
                <a:latin typeface="Berlin Sans FB" panose="020E0602020502020306" pitchFamily="34" charset="0"/>
              </a:rPr>
              <a:t>Faustregel</a:t>
            </a:r>
            <a:r>
              <a:rPr lang="de-DE" sz="2000" dirty="0" smtClean="0">
                <a:latin typeface="Berlin Sans FB" panose="020E0602020502020306" pitchFamily="34" charset="0"/>
              </a:rPr>
              <a:t>: Sachverhalt mehrmals, vollständig und aufmerksam lesen!</a:t>
            </a:r>
            <a:endParaRPr lang="de-DE" sz="20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40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1947671" y="618458"/>
            <a:ext cx="8334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 1.1 Erfassen des Sachverhalts: </a:t>
            </a:r>
            <a:r>
              <a:rPr lang="de-DE" sz="3200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Mögliche Gefahren</a:t>
            </a:r>
            <a:endParaRPr lang="de-DE" sz="3200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943039" y="1628681"/>
            <a:ext cx="6380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Prüfung nicht relevanter Inhalte („Überinterpretation“)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pic>
        <p:nvPicPr>
          <p:cNvPr id="7" name="Grafik 6" descr="Bildschirmausschnitt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"/>
          <a:stretch/>
        </p:blipFill>
        <p:spPr>
          <a:xfrm>
            <a:off x="1055688" y="2214384"/>
            <a:ext cx="7996586" cy="1333686"/>
          </a:xfrm>
          <a:prstGeom prst="rect">
            <a:avLst/>
          </a:prstGeom>
        </p:spPr>
      </p:pic>
      <p:grpSp>
        <p:nvGrpSpPr>
          <p:cNvPr id="11" name="Gruppieren 10"/>
          <p:cNvGrpSpPr/>
          <p:nvPr/>
        </p:nvGrpSpPr>
        <p:grpSpPr>
          <a:xfrm>
            <a:off x="1224833" y="3733664"/>
            <a:ext cx="9911480" cy="1402643"/>
            <a:chOff x="1337482" y="4609924"/>
            <a:chExt cx="9911480" cy="1402643"/>
          </a:xfrm>
        </p:grpSpPr>
        <p:sp>
          <p:nvSpPr>
            <p:cNvPr id="8" name="Textfeld 7"/>
            <p:cNvSpPr txBox="1"/>
            <p:nvPr/>
          </p:nvSpPr>
          <p:spPr>
            <a:xfrm>
              <a:off x="1337482" y="4799911"/>
              <a:ext cx="938750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 smtClean="0">
                  <a:latin typeface="Berlin Sans FB" panose="020E0602020502020306" pitchFamily="34" charset="0"/>
                </a:rPr>
                <a:t>-&gt; Ist die Geschäftsfähigkeit des A hier von Bedeutung ?</a:t>
              </a:r>
            </a:p>
            <a:p>
              <a:endParaRPr lang="de-DE" sz="2000" dirty="0">
                <a:latin typeface="Berlin Sans FB" panose="020E0602020502020306" pitchFamily="34" charset="0"/>
              </a:endParaRPr>
            </a:p>
            <a:p>
              <a:r>
                <a:rPr lang="de-DE" sz="2000" dirty="0" smtClean="0">
                  <a:latin typeface="Berlin Sans FB" panose="020E0602020502020306" pitchFamily="34" charset="0"/>
                </a:rPr>
                <a:t>-&gt; Problematisch ist hier, ob A durch das Winken eine Willenserklärung abgegeben hat</a:t>
              </a:r>
              <a:r>
                <a:rPr lang="de-DE" dirty="0" smtClean="0">
                  <a:latin typeface="Berlin Sans FB" panose="020E0602020502020306" pitchFamily="34" charset="0"/>
                </a:rPr>
                <a:t>!</a:t>
              </a:r>
              <a:endParaRPr lang="de-DE" dirty="0">
                <a:latin typeface="Berlin Sans FB" panose="020E0602020502020306" pitchFamily="34" charset="0"/>
              </a:endParaRPr>
            </a:p>
          </p:txBody>
        </p:sp>
        <p:pic>
          <p:nvPicPr>
            <p:cNvPr id="9" name="Grafik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63"/>
            <a:stretch/>
          </p:blipFill>
          <p:spPr>
            <a:xfrm>
              <a:off x="7435961" y="4609924"/>
              <a:ext cx="649535" cy="738238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665"/>
            <a:stretch/>
          </p:blipFill>
          <p:spPr>
            <a:xfrm>
              <a:off x="10588562" y="5276857"/>
              <a:ext cx="660400" cy="735710"/>
            </a:xfrm>
            <a:prstGeom prst="rect">
              <a:avLst/>
            </a:prstGeom>
          </p:spPr>
        </p:pic>
      </p:grpSp>
      <p:sp>
        <p:nvSpPr>
          <p:cNvPr id="12" name="Datumsplatzhalter 1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77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5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055687" y="1582098"/>
            <a:ext cx="4511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Korrektur/Änderung </a:t>
            </a:r>
            <a:r>
              <a:rPr lang="de-DE" sz="2000" dirty="0" smtClean="0">
                <a:latin typeface="Berlin Sans FB" panose="020E0602020502020306" pitchFamily="34" charset="0"/>
              </a:rPr>
              <a:t>des Sachverhalts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pic>
        <p:nvPicPr>
          <p:cNvPr id="6" name="Grafik 5" descr="Bildschirmausschnit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7" y="2101289"/>
            <a:ext cx="7983064" cy="1752845"/>
          </a:xfrm>
          <a:prstGeom prst="rect">
            <a:avLst/>
          </a:prstGeom>
        </p:spPr>
      </p:pic>
      <p:grpSp>
        <p:nvGrpSpPr>
          <p:cNvPr id="7" name="Gruppieren 6"/>
          <p:cNvGrpSpPr/>
          <p:nvPr/>
        </p:nvGrpSpPr>
        <p:grpSpPr>
          <a:xfrm>
            <a:off x="1055687" y="4059485"/>
            <a:ext cx="6970512" cy="781911"/>
            <a:chOff x="1055687" y="4059485"/>
            <a:chExt cx="6970512" cy="781911"/>
          </a:xfrm>
        </p:grpSpPr>
        <p:sp>
          <p:nvSpPr>
            <p:cNvPr id="9" name="Textfeld 8"/>
            <p:cNvSpPr txBox="1"/>
            <p:nvPr/>
          </p:nvSpPr>
          <p:spPr>
            <a:xfrm>
              <a:off x="1055687" y="4250386"/>
              <a:ext cx="62744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 smtClean="0">
                  <a:latin typeface="Berlin Sans FB" panose="020E0602020502020306" pitchFamily="34" charset="0"/>
                </a:rPr>
                <a:t>Ist es relevant, dass M ein so günstiges Zimmer bekommt? </a:t>
              </a:r>
              <a:endParaRPr lang="de-DE" sz="2000" dirty="0">
                <a:latin typeface="Berlin Sans FB" panose="020E0602020502020306" pitchFamily="34" charset="0"/>
              </a:endParaRPr>
            </a:p>
          </p:txBody>
        </p:sp>
        <p:pic>
          <p:nvPicPr>
            <p:cNvPr id="10" name="Grafik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84"/>
            <a:stretch/>
          </p:blipFill>
          <p:spPr>
            <a:xfrm>
              <a:off x="7330162" y="4059485"/>
              <a:ext cx="696037" cy="781911"/>
            </a:xfrm>
            <a:prstGeom prst="rect">
              <a:avLst/>
            </a:prstGeom>
          </p:spPr>
        </p:pic>
      </p:grpSp>
      <p:sp>
        <p:nvSpPr>
          <p:cNvPr id="11" name="Rechteck 10"/>
          <p:cNvSpPr/>
          <p:nvPr/>
        </p:nvSpPr>
        <p:spPr>
          <a:xfrm>
            <a:off x="1055687" y="5142567"/>
            <a:ext cx="10080624" cy="8983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1055687" y="5391688"/>
            <a:ext cx="9751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Korrigieren Sie niemals inhaltliche Angaben des Sachverhalts oder stellen sie diese in Frage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2050263" y="620713"/>
            <a:ext cx="8231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1.1 Erfassen des Sachverhalts: </a:t>
            </a:r>
            <a:r>
              <a:rPr lang="de-DE" sz="3200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Mögliche Gefahren</a:t>
            </a:r>
            <a:endParaRPr lang="de-DE" sz="3200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53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6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055688" y="1610396"/>
            <a:ext cx="3821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Unübersichtliche Markierungen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pic>
        <p:nvPicPr>
          <p:cNvPr id="10" name="Grafik 9" descr="Bildschirmausschnit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894" y="3424237"/>
            <a:ext cx="76211" cy="9526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2050263" y="620713"/>
            <a:ext cx="8231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1.1 Erfassen des Sachverhalts: </a:t>
            </a:r>
            <a:r>
              <a:rPr lang="de-DE" sz="3200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Mögliche Gefahren</a:t>
            </a:r>
            <a:endParaRPr lang="de-DE" sz="3200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pic>
        <p:nvPicPr>
          <p:cNvPr id="6" name="Grafik 5" descr="Bildschirmausschnitt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"/>
          <a:stretch/>
        </p:blipFill>
        <p:spPr>
          <a:xfrm>
            <a:off x="955342" y="2070388"/>
            <a:ext cx="8160361" cy="205768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3949094" y="4949495"/>
            <a:ext cx="4233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latin typeface="Berlin Sans FB" panose="020E0602020502020306" pitchFamily="34" charset="0"/>
              </a:rPr>
              <a:t>Blicken sie hier noch durch?</a:t>
            </a:r>
            <a:endParaRPr lang="de-DE" sz="28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51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7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253918" y="634361"/>
            <a:ext cx="7624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1.2 Erfassen des Sachverhalts: </a:t>
            </a:r>
            <a:r>
              <a:rPr lang="de-DE" sz="3200" dirty="0" smtClean="0">
                <a:solidFill>
                  <a:schemeClr val="accent6"/>
                </a:solidFill>
                <a:latin typeface="Berlin Sans FB" panose="020E0602020502020306" pitchFamily="34" charset="0"/>
              </a:rPr>
              <a:t>Hilfestellungen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055688" y="1592263"/>
            <a:ext cx="4886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Graphische Darstellung zeitlicher Abläufe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pic>
        <p:nvPicPr>
          <p:cNvPr id="9" name="Grafik 8" descr="Bildschirmausschnit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8" y="2094971"/>
            <a:ext cx="8049748" cy="1467055"/>
          </a:xfrm>
          <a:prstGeom prst="rect">
            <a:avLst/>
          </a:prstGeom>
        </p:spPr>
      </p:pic>
      <p:pic>
        <p:nvPicPr>
          <p:cNvPr id="11" name="Grafik 10" descr="Bildschirmausschnitt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184903"/>
            <a:ext cx="7882719" cy="201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2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8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253918" y="631203"/>
            <a:ext cx="7624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1.2 Erfassen des Sachverhalts: </a:t>
            </a:r>
            <a:r>
              <a:rPr lang="de-DE" sz="3200" dirty="0" smtClean="0">
                <a:solidFill>
                  <a:schemeClr val="accent6"/>
                </a:solidFill>
                <a:latin typeface="Berlin Sans FB" panose="020E0602020502020306" pitchFamily="34" charset="0"/>
              </a:rPr>
              <a:t>Hilfestellungen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055688" y="1592263"/>
            <a:ext cx="6506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Graphische Darstellung der Beziehungen der Beteiligten 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99" y="2928431"/>
            <a:ext cx="2817001" cy="2271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596" y="3000941"/>
            <a:ext cx="2299017" cy="2299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3" name="Gerade Verbindung mit Pfeil 12"/>
          <p:cNvCxnSpPr/>
          <p:nvPr/>
        </p:nvCxnSpPr>
        <p:spPr>
          <a:xfrm>
            <a:off x="4236354" y="4235196"/>
            <a:ext cx="3120358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hteck 21"/>
          <p:cNvSpPr/>
          <p:nvPr/>
        </p:nvSpPr>
        <p:spPr>
          <a:xfrm>
            <a:off x="4599295" y="3161007"/>
            <a:ext cx="2292824" cy="7155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latin typeface="Berlin Sans FB" panose="020E0602020502020306" pitchFamily="34" charset="0"/>
              </a:rPr>
              <a:t>§ 433 BGB ? </a:t>
            </a:r>
            <a:endParaRPr lang="de-DE" sz="20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7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9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247386" y="634361"/>
            <a:ext cx="7624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1.2 Erfassen des Sachverhalts: </a:t>
            </a:r>
            <a:r>
              <a:rPr lang="de-DE" sz="3200" dirty="0" smtClean="0">
                <a:solidFill>
                  <a:schemeClr val="accent6"/>
                </a:solidFill>
                <a:latin typeface="Berlin Sans FB" panose="020E0602020502020306" pitchFamily="34" charset="0"/>
              </a:rPr>
              <a:t>Hilfestellungen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55688" y="1592263"/>
            <a:ext cx="74158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Was wollte mein Professor mit der Aufgabenstellung bezwecken? 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055688" y="2793677"/>
            <a:ext cx="10080624" cy="8983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410805" y="3042798"/>
            <a:ext cx="6348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Beachten Sie unbedingt konkrete Bearbeitungshinweise.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376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10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3432807" y="634361"/>
            <a:ext cx="5253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2. Qualifizierung der Fallfrage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055688" y="1592263"/>
            <a:ext cx="7446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Unterscheidung zwischen konkreten und abstrakten Fragestellungen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491552102"/>
              </p:ext>
            </p:extLst>
          </p:nvPr>
        </p:nvGraphicFramePr>
        <p:xfrm>
          <a:off x="1543843" y="2392596"/>
          <a:ext cx="9104313" cy="3844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hteck 8"/>
          <p:cNvSpPr/>
          <p:nvPr/>
        </p:nvSpPr>
        <p:spPr>
          <a:xfrm>
            <a:off x="1543842" y="2236628"/>
            <a:ext cx="9104313" cy="477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5005797" y="2191079"/>
            <a:ext cx="218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latin typeface="Berlin Sans FB" panose="020E0602020502020306" pitchFamily="34" charset="0"/>
              </a:rPr>
              <a:t>Frage nach …</a:t>
            </a:r>
            <a:endParaRPr lang="de-DE" sz="28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62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11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3432807" y="634361"/>
            <a:ext cx="5253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2. Qualifizierung der Fallfrage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55688" y="1705971"/>
            <a:ext cx="63097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Der </a:t>
            </a:r>
            <a:r>
              <a:rPr lang="de-DE" sz="2000" u="sng" dirty="0" smtClean="0">
                <a:latin typeface="Berlin Sans FB" panose="020E0602020502020306" pitchFamily="34" charset="0"/>
              </a:rPr>
              <a:t>Anspruch</a:t>
            </a:r>
            <a:r>
              <a:rPr lang="de-DE" sz="2000" dirty="0">
                <a:latin typeface="Berlin Sans FB" panose="020E0602020502020306" pitchFamily="34" charset="0"/>
              </a:rPr>
              <a:t> </a:t>
            </a:r>
            <a:r>
              <a:rPr lang="de-DE" sz="2000" dirty="0" smtClean="0">
                <a:latin typeface="Berlin Sans FB" panose="020E0602020502020306" pitchFamily="34" charset="0"/>
              </a:rPr>
              <a:t>ist der Dreh- und Angelpunkt einer Klausur.</a:t>
            </a:r>
          </a:p>
          <a:p>
            <a:endParaRPr lang="de-DE" sz="2000" dirty="0">
              <a:latin typeface="Berlin Sans FB" panose="020E0602020502020306" pitchFamily="34" charset="0"/>
            </a:endParaRPr>
          </a:p>
          <a:p>
            <a:r>
              <a:rPr lang="de-DE" sz="2000" dirty="0" smtClean="0">
                <a:latin typeface="Berlin Sans FB" panose="020E0602020502020306" pitchFamily="34" charset="0"/>
              </a:rPr>
              <a:t>Wo findet sich im BGB die Definition des „Anspruchs“?</a:t>
            </a:r>
          </a:p>
          <a:p>
            <a:endParaRPr lang="de-DE" sz="2000" dirty="0">
              <a:latin typeface="Berlin Sans FB" panose="020E0602020502020306" pitchFamily="34" charset="0"/>
            </a:endParaRPr>
          </a:p>
        </p:txBody>
      </p:sp>
      <p:pic>
        <p:nvPicPr>
          <p:cNvPr id="7" name="Grafik 6" descr="Bildschirmausschnitt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" b="7751"/>
          <a:stretch/>
        </p:blipFill>
        <p:spPr>
          <a:xfrm>
            <a:off x="1055688" y="3121029"/>
            <a:ext cx="7268021" cy="18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7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12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5427387" y="620713"/>
            <a:ext cx="1337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Übung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255594" y="1924334"/>
            <a:ext cx="8618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Handelt es sich bei den folgenden Vorschriften um Ansprüche oder Hilfsnormen?</a:t>
            </a:r>
          </a:p>
        </p:txBody>
      </p:sp>
      <p:sp>
        <p:nvSpPr>
          <p:cNvPr id="11" name="Rechteck 10"/>
          <p:cNvSpPr/>
          <p:nvPr/>
        </p:nvSpPr>
        <p:spPr>
          <a:xfrm>
            <a:off x="1055688" y="2922895"/>
            <a:ext cx="1310185" cy="723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3242896" y="2922895"/>
            <a:ext cx="1310185" cy="723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5430104" y="2922895"/>
            <a:ext cx="1310185" cy="723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617312" y="2922895"/>
            <a:ext cx="1310185" cy="723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9804519" y="2922896"/>
            <a:ext cx="1310185" cy="723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/>
          <p:cNvSpPr txBox="1"/>
          <p:nvPr/>
        </p:nvSpPr>
        <p:spPr>
          <a:xfrm>
            <a:off x="1092768" y="3084505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§ 433 BGB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185293" y="3084505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§ 280 I BGB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5490321" y="3084505"/>
            <a:ext cx="11897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§ 90 BGB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617311" y="3084505"/>
            <a:ext cx="13356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§ 818 I BGB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9850309" y="3084505"/>
            <a:ext cx="1218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§ 812 BGB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cxnSp>
        <p:nvCxnSpPr>
          <p:cNvPr id="26" name="Gerade Verbindung mit Pfeil 25"/>
          <p:cNvCxnSpPr/>
          <p:nvPr/>
        </p:nvCxnSpPr>
        <p:spPr>
          <a:xfrm>
            <a:off x="10459610" y="3881164"/>
            <a:ext cx="0" cy="7096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1710780" y="3881164"/>
            <a:ext cx="0" cy="7096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3897988" y="3881164"/>
            <a:ext cx="0" cy="7096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6085196" y="3881164"/>
            <a:ext cx="0" cy="7096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8272404" y="3881164"/>
            <a:ext cx="0" cy="7096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hteck 27"/>
          <p:cNvSpPr/>
          <p:nvPr/>
        </p:nvSpPr>
        <p:spPr>
          <a:xfrm>
            <a:off x="1051987" y="4888452"/>
            <a:ext cx="1310185" cy="723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Rechteck 28"/>
          <p:cNvSpPr/>
          <p:nvPr/>
        </p:nvSpPr>
        <p:spPr>
          <a:xfrm>
            <a:off x="3185293" y="4888451"/>
            <a:ext cx="1310185" cy="723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/>
          <p:cNvSpPr/>
          <p:nvPr/>
        </p:nvSpPr>
        <p:spPr>
          <a:xfrm>
            <a:off x="5430104" y="4888451"/>
            <a:ext cx="1310185" cy="723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Rechteck 30"/>
          <p:cNvSpPr/>
          <p:nvPr/>
        </p:nvSpPr>
        <p:spPr>
          <a:xfrm>
            <a:off x="7613610" y="4906347"/>
            <a:ext cx="1310185" cy="723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/>
          <p:cNvSpPr/>
          <p:nvPr/>
        </p:nvSpPr>
        <p:spPr>
          <a:xfrm>
            <a:off x="9797116" y="4906347"/>
            <a:ext cx="1310185" cy="723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Textfeld 33"/>
          <p:cNvSpPr txBox="1"/>
          <p:nvPr/>
        </p:nvSpPr>
        <p:spPr>
          <a:xfrm>
            <a:off x="1141459" y="5067957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Anspruch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255129" y="5053507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Anspruch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9873659" y="5049452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Anspruch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5496316" y="5067957"/>
            <a:ext cx="1199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Hilfsnorm</a:t>
            </a:r>
            <a:endParaRPr lang="de-DE" sz="2000" dirty="0">
              <a:solidFill>
                <a:srgbClr val="C0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7672720" y="5067957"/>
            <a:ext cx="1199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Hilfsnorm</a:t>
            </a:r>
            <a:endParaRPr lang="de-DE" sz="2000" dirty="0">
              <a:solidFill>
                <a:srgbClr val="C00000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05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13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3432807" y="634361"/>
            <a:ext cx="5253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2. Qualifizierung der Fallfrage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759493"/>
              </p:ext>
            </p:extLst>
          </p:nvPr>
        </p:nvGraphicFramePr>
        <p:xfrm>
          <a:off x="1578591" y="2286489"/>
          <a:ext cx="9034818" cy="29888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517409"/>
                <a:gridCol w="4517409"/>
              </a:tblGrid>
              <a:tr h="597772">
                <a:tc gridSpan="2">
                  <a:txBody>
                    <a:bodyPr/>
                    <a:lstStyle/>
                    <a:p>
                      <a:pPr algn="ctr"/>
                      <a:r>
                        <a:rPr lang="de-DE" sz="2000" b="0" dirty="0" smtClean="0">
                          <a:latin typeface="Berlin Sans FB" panose="020E0602020502020306" pitchFamily="34" charset="0"/>
                        </a:rPr>
                        <a:t>Grund</a:t>
                      </a:r>
                      <a:r>
                        <a:rPr lang="de-DE" sz="2000" b="0" baseline="0" dirty="0" smtClean="0">
                          <a:latin typeface="Berlin Sans FB" panose="020E0602020502020306" pitchFamily="34" charset="0"/>
                        </a:rPr>
                        <a:t>muster</a:t>
                      </a:r>
                      <a:endParaRPr lang="de-DE" sz="2000" b="0" dirty="0">
                        <a:latin typeface="Berlin Sans FB" panose="020E0602020502020306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597772">
                <a:tc>
                  <a:txBody>
                    <a:bodyPr/>
                    <a:lstStyle/>
                    <a:p>
                      <a:r>
                        <a:rPr lang="de-DE" sz="2000" b="1" dirty="0" smtClean="0">
                          <a:latin typeface="Berlin Sans FB" panose="020E0602020502020306" pitchFamily="34" charset="0"/>
                        </a:rPr>
                        <a:t>WER</a:t>
                      </a:r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 will</a:t>
                      </a:r>
                      <a:endParaRPr lang="de-DE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Anspruchsteller</a:t>
                      </a:r>
                      <a:endParaRPr lang="de-DE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597772">
                <a:tc>
                  <a:txBody>
                    <a:bodyPr/>
                    <a:lstStyle/>
                    <a:p>
                      <a:r>
                        <a:rPr lang="de-DE" sz="2000" b="1" dirty="0" smtClean="0">
                          <a:latin typeface="Berlin Sans FB" panose="020E0602020502020306" pitchFamily="34" charset="0"/>
                        </a:rPr>
                        <a:t>WAS</a:t>
                      </a:r>
                      <a:endParaRPr lang="de-DE" sz="2000" b="1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Anspruchsziel</a:t>
                      </a:r>
                      <a:endParaRPr lang="de-DE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597772"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Von </a:t>
                      </a:r>
                      <a:r>
                        <a:rPr lang="de-DE" sz="2000" b="1" dirty="0" smtClean="0">
                          <a:latin typeface="Berlin Sans FB" panose="020E0602020502020306" pitchFamily="34" charset="0"/>
                        </a:rPr>
                        <a:t>WEM</a:t>
                      </a:r>
                      <a:endParaRPr lang="de-DE" sz="2000" b="1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Anspruchsgegner</a:t>
                      </a:r>
                      <a:endParaRPr lang="de-DE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597772">
                <a:tc>
                  <a:txBody>
                    <a:bodyPr/>
                    <a:lstStyle/>
                    <a:p>
                      <a:r>
                        <a:rPr lang="de-DE" sz="2000" b="1" dirty="0" smtClean="0">
                          <a:latin typeface="Berlin Sans FB" panose="020E0602020502020306" pitchFamily="34" charset="0"/>
                        </a:rPr>
                        <a:t>WORAUS?</a:t>
                      </a:r>
                      <a:endParaRPr lang="de-DE" sz="2000" b="1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Anspruchsgrundlage</a:t>
                      </a:r>
                      <a:endParaRPr lang="de-DE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43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14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055688" y="1592263"/>
            <a:ext cx="3611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Im Fall „Bäckermeister Semmel“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648247"/>
              </p:ext>
            </p:extLst>
          </p:nvPr>
        </p:nvGraphicFramePr>
        <p:xfrm>
          <a:off x="1578591" y="2292822"/>
          <a:ext cx="9034818" cy="29888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517409"/>
                <a:gridCol w="4517409"/>
              </a:tblGrid>
              <a:tr h="597772">
                <a:tc gridSpan="2">
                  <a:txBody>
                    <a:bodyPr/>
                    <a:lstStyle/>
                    <a:p>
                      <a:pPr algn="ctr"/>
                      <a:r>
                        <a:rPr lang="de-DE" sz="2000" b="0" dirty="0" smtClean="0"/>
                        <a:t>Grund</a:t>
                      </a:r>
                      <a:r>
                        <a:rPr lang="de-DE" sz="2000" b="0" baseline="0" dirty="0" smtClean="0"/>
                        <a:t>muster</a:t>
                      </a:r>
                      <a:endParaRPr lang="de-DE" sz="2000" b="0" dirty="0">
                        <a:latin typeface="Berlin Sans FB" panose="020E0602020502020306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597772">
                <a:tc>
                  <a:txBody>
                    <a:bodyPr/>
                    <a:lstStyle/>
                    <a:p>
                      <a:r>
                        <a:rPr lang="de-DE" sz="2000" b="1" dirty="0" smtClean="0">
                          <a:latin typeface="Berlin Sans FB" panose="020E0602020502020306" pitchFamily="34" charset="0"/>
                        </a:rPr>
                        <a:t>WER</a:t>
                      </a:r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 will</a:t>
                      </a:r>
                      <a:endParaRPr lang="de-DE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Ladeninhaber Meier</a:t>
                      </a:r>
                      <a:endParaRPr lang="de-DE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597772">
                <a:tc>
                  <a:txBody>
                    <a:bodyPr/>
                    <a:lstStyle/>
                    <a:p>
                      <a:r>
                        <a:rPr lang="de-DE" sz="2000" b="1" dirty="0" smtClean="0">
                          <a:latin typeface="Berlin Sans FB" panose="020E0602020502020306" pitchFamily="34" charset="0"/>
                        </a:rPr>
                        <a:t>WAS</a:t>
                      </a:r>
                      <a:endParaRPr lang="de-DE" sz="2000" b="1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Bezahlung</a:t>
                      </a:r>
                      <a:r>
                        <a:rPr lang="de-DE" sz="2000" baseline="0" dirty="0" smtClean="0">
                          <a:latin typeface="Berlin Sans FB" panose="020E0602020502020306" pitchFamily="34" charset="0"/>
                        </a:rPr>
                        <a:t> des Kaufpreises</a:t>
                      </a:r>
                      <a:endParaRPr lang="de-DE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597772"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Von </a:t>
                      </a:r>
                      <a:r>
                        <a:rPr lang="de-DE" sz="2000" b="1" dirty="0" smtClean="0">
                          <a:latin typeface="Berlin Sans FB" panose="020E0602020502020306" pitchFamily="34" charset="0"/>
                        </a:rPr>
                        <a:t>WEM</a:t>
                      </a:r>
                      <a:endParaRPr lang="de-DE" sz="2000" b="1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Bäckermeister</a:t>
                      </a:r>
                      <a:r>
                        <a:rPr lang="de-DE" sz="2000" baseline="0" dirty="0" smtClean="0">
                          <a:latin typeface="Berlin Sans FB" panose="020E0602020502020306" pitchFamily="34" charset="0"/>
                        </a:rPr>
                        <a:t> Semmel</a:t>
                      </a:r>
                      <a:endParaRPr lang="de-DE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597772">
                <a:tc>
                  <a:txBody>
                    <a:bodyPr/>
                    <a:lstStyle/>
                    <a:p>
                      <a:r>
                        <a:rPr lang="de-DE" sz="2000" b="1" dirty="0" smtClean="0">
                          <a:latin typeface="Berlin Sans FB" panose="020E0602020502020306" pitchFamily="34" charset="0"/>
                        </a:rPr>
                        <a:t>WORAUS?</a:t>
                      </a:r>
                      <a:endParaRPr lang="de-DE" sz="2000" b="1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Berlin Sans FB" panose="020E0602020502020306" pitchFamily="34" charset="0"/>
                        </a:rPr>
                        <a:t>? </a:t>
                      </a:r>
                      <a:endParaRPr lang="de-DE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3432807" y="634361"/>
            <a:ext cx="5253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2. Qualifizierung der Fallfrage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56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54551" y="4512931"/>
            <a:ext cx="8747217" cy="13647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15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3067922" y="641575"/>
            <a:ext cx="6035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3. Die richtige Anspruchsgrundlage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54551" y="1592263"/>
            <a:ext cx="3727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Im Fall „Bäckermeister Semmel“: 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054551" y="2489172"/>
            <a:ext cx="8747217" cy="138499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accent1">
                    <a:lumMod val="75000"/>
                  </a:schemeClr>
                </a:solidFill>
                <a:latin typeface="Berlin Sans FB" panose="020E0602020502020306" pitchFamily="34" charset="0"/>
              </a:rPr>
              <a:t>§ 433 II BGB</a:t>
            </a:r>
          </a:p>
          <a:p>
            <a:endParaRPr lang="de-DE" sz="2000" dirty="0">
              <a:latin typeface="Berlin Sans FB" panose="020E0602020502020306" pitchFamily="34" charset="0"/>
            </a:endParaRPr>
          </a:p>
          <a:p>
            <a:r>
              <a:rPr lang="de-DE" sz="2000" dirty="0" smtClean="0">
                <a:latin typeface="Berlin Sans FB" panose="020E0602020502020306" pitchFamily="34" charset="0"/>
              </a:rPr>
              <a:t>Der Käufer ist verpflichtet, dem Verkäufer den vereinbarten Kaufpreis zu zahlen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und die gekaufte Sache abzunehmen. 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54551" y="4824640"/>
            <a:ext cx="80489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Ladeninhaber Meier könnte gegen Bäckermeister Semmel einen Anspruch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auf Zahlung des Kaufpreises nach § 433 II BGB haben. 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8" name="Pfeil nach unten 7"/>
          <p:cNvSpPr/>
          <p:nvPr/>
        </p:nvSpPr>
        <p:spPr>
          <a:xfrm>
            <a:off x="4755200" y="3927223"/>
            <a:ext cx="647700" cy="75373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01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16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3584411" y="634361"/>
            <a:ext cx="4963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4. Das schriftliche Gutachten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55688" y="1615033"/>
            <a:ext cx="58528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Gutachten werden im sog. Gutachtenstil geschrieben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Er ist die Grundlage der Fallbearbeitung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055688" y="2470245"/>
            <a:ext cx="4681182" cy="376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6455131" y="2470245"/>
            <a:ext cx="4681182" cy="3767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1363510" y="3230381"/>
            <a:ext cx="40655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u="sng" dirty="0" smtClean="0">
                <a:latin typeface="Berlin Sans FB" panose="020E0602020502020306" pitchFamily="34" charset="0"/>
              </a:rPr>
              <a:t>Urteilsstil</a:t>
            </a:r>
          </a:p>
          <a:p>
            <a:endParaRPr lang="de-DE" sz="2000" dirty="0">
              <a:latin typeface="Berlin Sans FB" panose="020E0602020502020306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Ergebnis wird vorangestellt</a:t>
            </a:r>
          </a:p>
          <a:p>
            <a:endParaRPr lang="de-DE" sz="2000" dirty="0">
              <a:latin typeface="Berlin Sans FB" panose="020E0602020502020306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Danach folgen Begründungen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2000" dirty="0">
              <a:latin typeface="Berlin Sans FB" panose="020E0602020502020306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Typische Formulierungen: da, weil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772571" y="3230381"/>
            <a:ext cx="404630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u="sng" dirty="0" smtClean="0">
                <a:latin typeface="Berlin Sans FB" panose="020E0602020502020306" pitchFamily="34" charset="0"/>
              </a:rPr>
              <a:t>Gutachtenstil</a:t>
            </a:r>
          </a:p>
          <a:p>
            <a:endParaRPr lang="de-DE" sz="2000" dirty="0">
              <a:latin typeface="Berlin Sans FB" panose="020E0602020502020306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Frage wird vorangestellt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2000" dirty="0">
              <a:latin typeface="Berlin Sans FB" panose="020E0602020502020306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Ergebnis folgt am Ende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2000" dirty="0">
              <a:latin typeface="Berlin Sans FB" panose="020E0602020502020306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Berlin Sans FB" panose="020E0602020502020306" pitchFamily="34" charset="0"/>
              </a:rPr>
              <a:t>Typische Formulierungen: könnte,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 </a:t>
            </a:r>
            <a:r>
              <a:rPr lang="de-DE" sz="2000" dirty="0">
                <a:latin typeface="Berlin Sans FB" panose="020E0602020502020306" pitchFamily="34" charset="0"/>
              </a:rPr>
              <a:t> </a:t>
            </a:r>
            <a:r>
              <a:rPr lang="de-DE" sz="2000" dirty="0" smtClean="0">
                <a:latin typeface="Berlin Sans FB" panose="020E0602020502020306" pitchFamily="34" charset="0"/>
              </a:rPr>
              <a:t>  </a:t>
            </a:r>
            <a:r>
              <a:rPr lang="de-DE" sz="2000" dirty="0" smtClean="0">
                <a:latin typeface="Berlin Sans FB" panose="020E0602020502020306" pitchFamily="34" charset="0"/>
              </a:rPr>
              <a:t>demnach</a:t>
            </a:r>
            <a:r>
              <a:rPr lang="de-DE" sz="2000" dirty="0" smtClean="0">
                <a:latin typeface="Berlin Sans FB" panose="020E0602020502020306" pitchFamily="34" charset="0"/>
              </a:rPr>
              <a:t>..</a:t>
            </a:r>
            <a:endParaRPr lang="de-DE" sz="20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83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17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905419" y="634264"/>
            <a:ext cx="63081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4.1 Fallbearbeitung im Gutachtenstil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55688" y="1592263"/>
            <a:ext cx="4679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Der Gutachtenstil folgt folgendem Muster: 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4178300" y="4150825"/>
            <a:ext cx="3835400" cy="749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Abgerundetes Rechteck 8"/>
          <p:cNvSpPr/>
          <p:nvPr/>
        </p:nvSpPr>
        <p:spPr>
          <a:xfrm>
            <a:off x="4178300" y="2112477"/>
            <a:ext cx="3835400" cy="749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4178300" y="5154917"/>
            <a:ext cx="3835400" cy="749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Abgerundetes Rechteck 11"/>
          <p:cNvSpPr/>
          <p:nvPr/>
        </p:nvSpPr>
        <p:spPr>
          <a:xfrm>
            <a:off x="4178300" y="3146733"/>
            <a:ext cx="3835400" cy="749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/>
          <p:cNvSpPr txBox="1"/>
          <p:nvPr/>
        </p:nvSpPr>
        <p:spPr>
          <a:xfrm>
            <a:off x="5337619" y="2219425"/>
            <a:ext cx="1516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latin typeface="Berlin Sans FB" panose="020E0602020502020306" pitchFamily="34" charset="0"/>
              </a:rPr>
              <a:t>Obersatz</a:t>
            </a:r>
            <a:endParaRPr lang="de-DE" sz="2800" dirty="0">
              <a:latin typeface="Berlin Sans FB" panose="020E0602020502020306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743706" y="3257699"/>
            <a:ext cx="2704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latin typeface="Berlin Sans FB" panose="020E0602020502020306" pitchFamily="34" charset="0"/>
              </a:rPr>
              <a:t>Voraussetzungen</a:t>
            </a:r>
            <a:endParaRPr lang="de-DE" sz="2800" dirty="0">
              <a:latin typeface="Berlin Sans FB" panose="020E0602020502020306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5130030" y="4263865"/>
            <a:ext cx="19319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latin typeface="Berlin Sans FB" panose="020E0602020502020306" pitchFamily="34" charset="0"/>
              </a:rPr>
              <a:t>Subsumtion</a:t>
            </a:r>
            <a:endParaRPr lang="de-DE" sz="2800" dirty="0">
              <a:latin typeface="Berlin Sans FB" panose="020E0602020502020306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380899" y="5267957"/>
            <a:ext cx="1430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latin typeface="Berlin Sans FB" panose="020E0602020502020306" pitchFamily="34" charset="0"/>
              </a:rPr>
              <a:t>Ergebnis</a:t>
            </a:r>
            <a:endParaRPr lang="de-DE" sz="28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9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dirty="0" smtClean="0"/>
              <a:t>25.10.2016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18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911951" y="640137"/>
            <a:ext cx="63081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4.1 Fallbearbeitung im Gutachtenstil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197610" y="1609726"/>
            <a:ext cx="8308941" cy="5463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chemeClr val="accent4"/>
                </a:solidFill>
              </a:rPr>
              <a:t>A könnte gegen B einen Anspruch auf Zahlung des Kaufpreises gem. § 433 II BGB haben.</a:t>
            </a:r>
          </a:p>
          <a:p>
            <a:endParaRPr lang="de-DE" sz="800" dirty="0" smtClean="0"/>
          </a:p>
          <a:p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Dies ist der Fall, wenn A den Anspruch erworben und nicht verloren hat und </a:t>
            </a:r>
          </a:p>
          <a:p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dieser durchsetzbar ist.</a:t>
            </a:r>
          </a:p>
          <a:p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sz="1600" dirty="0" smtClean="0">
                <a:solidFill>
                  <a:schemeClr val="accent4"/>
                </a:solidFill>
              </a:rPr>
              <a:t>	A könnte den Anspruch gegenüber B erworben haben.</a:t>
            </a:r>
          </a:p>
          <a:p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	Dafür müssten A und B einen Vertrag geschlossen haben, der inhaltlich ein Kaufvertrag</a:t>
            </a:r>
          </a:p>
          <a:p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	ist und dieser müsste wirksam sein. </a:t>
            </a:r>
          </a:p>
          <a:p>
            <a:endParaRPr lang="de-DE" sz="800" dirty="0"/>
          </a:p>
          <a:p>
            <a:r>
              <a:rPr lang="de-DE" sz="1600" dirty="0" smtClean="0">
                <a:solidFill>
                  <a:schemeClr val="accent6">
                    <a:lumMod val="75000"/>
                  </a:schemeClr>
                </a:solidFill>
              </a:rPr>
              <a:t>	Laut </a:t>
            </a:r>
            <a:r>
              <a:rPr lang="de-DE" sz="1600" dirty="0">
                <a:solidFill>
                  <a:schemeClr val="accent6">
                    <a:lumMod val="75000"/>
                  </a:schemeClr>
                </a:solidFill>
              </a:rPr>
              <a:t>Sachverhalt hat A dem B die CD zum </a:t>
            </a:r>
            <a:r>
              <a:rPr lang="de-DE" sz="1600" dirty="0" smtClean="0">
                <a:solidFill>
                  <a:schemeClr val="accent6">
                    <a:lumMod val="75000"/>
                  </a:schemeClr>
                </a:solidFill>
              </a:rPr>
              <a:t>Kauf </a:t>
            </a:r>
            <a:r>
              <a:rPr lang="de-DE" sz="1600" dirty="0" smtClean="0">
                <a:solidFill>
                  <a:schemeClr val="accent6">
                    <a:lumMod val="75000"/>
                  </a:schemeClr>
                </a:solidFill>
              </a:rPr>
              <a:t>angeboten.</a:t>
            </a:r>
            <a:r>
              <a:rPr lang="de-DE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sz="1600" dirty="0" smtClean="0">
                <a:solidFill>
                  <a:schemeClr val="accent6">
                    <a:lumMod val="75000"/>
                  </a:schemeClr>
                </a:solidFill>
              </a:rPr>
              <a:t>B </a:t>
            </a:r>
            <a:r>
              <a:rPr lang="de-DE" sz="1600" dirty="0">
                <a:solidFill>
                  <a:schemeClr val="accent6">
                    <a:lumMod val="75000"/>
                  </a:schemeClr>
                </a:solidFill>
              </a:rPr>
              <a:t>hat dieses </a:t>
            </a:r>
            <a:r>
              <a:rPr lang="de-DE" sz="1600" dirty="0" smtClean="0">
                <a:solidFill>
                  <a:schemeClr val="accent6">
                    <a:lumMod val="75000"/>
                  </a:schemeClr>
                </a:solidFill>
              </a:rPr>
              <a:t>Angebot</a:t>
            </a:r>
          </a:p>
          <a:p>
            <a:r>
              <a:rPr lang="de-DE" sz="1600" dirty="0" smtClean="0">
                <a:solidFill>
                  <a:schemeClr val="accent6">
                    <a:lumMod val="75000"/>
                  </a:schemeClr>
                </a:solidFill>
              </a:rPr>
              <a:t>	angenommen</a:t>
            </a:r>
            <a:r>
              <a:rPr lang="de-DE" sz="1600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de-DE" sz="1600" dirty="0" smtClean="0">
                <a:solidFill>
                  <a:schemeClr val="accent6">
                    <a:lumMod val="75000"/>
                  </a:schemeClr>
                </a:solidFill>
              </a:rPr>
              <a:t>Unwirksamkeitsgründe </a:t>
            </a:r>
            <a:r>
              <a:rPr lang="de-DE" sz="1600" dirty="0">
                <a:solidFill>
                  <a:schemeClr val="accent6">
                    <a:lumMod val="75000"/>
                  </a:schemeClr>
                </a:solidFill>
              </a:rPr>
              <a:t>sind nicht </a:t>
            </a:r>
            <a:r>
              <a:rPr lang="de-DE" sz="1600" dirty="0" smtClean="0">
                <a:solidFill>
                  <a:schemeClr val="accent6">
                    <a:lumMod val="75000"/>
                  </a:schemeClr>
                </a:solidFill>
              </a:rPr>
              <a:t>ersichtlich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endParaRPr lang="de-DE" sz="800" dirty="0"/>
          </a:p>
          <a:p>
            <a:r>
              <a:rPr lang="de-DE" sz="1600" dirty="0" smtClean="0">
                <a:solidFill>
                  <a:schemeClr val="accent1">
                    <a:lumMod val="75000"/>
                  </a:schemeClr>
                </a:solidFill>
              </a:rPr>
              <a:t>	Es </a:t>
            </a:r>
            <a:r>
              <a:rPr lang="de-DE" sz="1600" dirty="0">
                <a:solidFill>
                  <a:schemeClr val="accent1">
                    <a:lumMod val="75000"/>
                  </a:schemeClr>
                </a:solidFill>
              </a:rPr>
              <a:t>liegt somit ein wirksamer Kaufvertrag  zwischen A und </a:t>
            </a:r>
            <a:r>
              <a:rPr lang="de-DE" sz="1600" dirty="0" smtClean="0">
                <a:solidFill>
                  <a:schemeClr val="accent1">
                    <a:lumMod val="75000"/>
                  </a:schemeClr>
                </a:solidFill>
              </a:rPr>
              <a:t>B gemäß </a:t>
            </a:r>
            <a:r>
              <a:rPr lang="de-DE" sz="1600" dirty="0">
                <a:solidFill>
                  <a:schemeClr val="accent1">
                    <a:lumMod val="75000"/>
                  </a:schemeClr>
                </a:solidFill>
              </a:rPr>
              <a:t>§ 433 BGB vor. </a:t>
            </a:r>
            <a:endParaRPr lang="de-DE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de-DE" sz="800" dirty="0" smtClean="0"/>
          </a:p>
          <a:p>
            <a:r>
              <a:rPr lang="de-DE" sz="1600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de-DE" sz="1600" dirty="0">
                <a:solidFill>
                  <a:schemeClr val="accent1">
                    <a:lumMod val="75000"/>
                  </a:schemeClr>
                </a:solidFill>
              </a:rPr>
              <a:t>hat den Anspruch auf Kaufpreiszahlung </a:t>
            </a:r>
            <a:r>
              <a:rPr lang="de-DE" sz="1600" dirty="0" smtClean="0">
                <a:solidFill>
                  <a:schemeClr val="accent1">
                    <a:lumMod val="75000"/>
                  </a:schemeClr>
                </a:solidFill>
              </a:rPr>
              <a:t>somit erworben.</a:t>
            </a:r>
          </a:p>
          <a:p>
            <a:endParaRPr lang="de-DE" sz="800" dirty="0" smtClean="0"/>
          </a:p>
          <a:p>
            <a:r>
              <a:rPr lang="de-DE" sz="1600" dirty="0"/>
              <a:t>Der Anspruch ist nicht verloren</a:t>
            </a:r>
            <a:r>
              <a:rPr lang="de-DE" sz="1600" dirty="0" smtClean="0"/>
              <a:t>.</a:t>
            </a:r>
          </a:p>
          <a:p>
            <a:r>
              <a:rPr lang="de-DE" sz="1600" dirty="0" smtClean="0"/>
              <a:t>Der </a:t>
            </a:r>
            <a:r>
              <a:rPr lang="de-DE" sz="1600" dirty="0"/>
              <a:t>Anspruch ist auch </a:t>
            </a:r>
            <a:r>
              <a:rPr lang="de-DE" sz="1600" dirty="0" smtClean="0"/>
              <a:t>durchsetzbar</a:t>
            </a:r>
            <a:r>
              <a:rPr lang="de-DE" sz="1600" dirty="0" smtClean="0"/>
              <a:t>.</a:t>
            </a:r>
          </a:p>
          <a:p>
            <a:endParaRPr lang="de-DE" sz="800" dirty="0"/>
          </a:p>
          <a:p>
            <a:r>
              <a:rPr lang="de-DE" sz="1600" dirty="0">
                <a:solidFill>
                  <a:schemeClr val="accent1">
                    <a:lumMod val="75000"/>
                  </a:schemeClr>
                </a:solidFill>
              </a:rPr>
              <a:t>A hat den Anspruch gegenüber B folglich erworben, nicht verloren und er ist durchsetzbar</a:t>
            </a:r>
            <a:r>
              <a:rPr lang="de-DE" sz="16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de-DE" sz="800" dirty="0" smtClean="0"/>
          </a:p>
          <a:p>
            <a:r>
              <a:rPr lang="de-DE" sz="1600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de-DE" sz="1600" dirty="0">
                <a:solidFill>
                  <a:schemeClr val="accent1">
                    <a:lumMod val="75000"/>
                  </a:schemeClr>
                </a:solidFill>
              </a:rPr>
              <a:t>hat somit gegenüber B einen Anspruch auf Zahlung des Kaufpreises gemäß § 433 II BGB</a:t>
            </a:r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1055688" y="1592263"/>
            <a:ext cx="1605889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chemeClr val="accent4"/>
                </a:solidFill>
              </a:rPr>
              <a:t>Obersatz</a:t>
            </a:r>
          </a:p>
          <a:p>
            <a:endParaRPr lang="de-DE" sz="800" dirty="0">
              <a:solidFill>
                <a:schemeClr val="accent4"/>
              </a:solidFill>
            </a:endParaRPr>
          </a:p>
          <a:p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Voraussetzungen</a:t>
            </a:r>
          </a:p>
          <a:p>
            <a:endParaRPr lang="de-DE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de-DE" sz="1600" dirty="0" smtClean="0">
                <a:solidFill>
                  <a:schemeClr val="accent4"/>
                </a:solidFill>
              </a:rPr>
              <a:t>Obersatz</a:t>
            </a:r>
          </a:p>
          <a:p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Voraussetzungen</a:t>
            </a:r>
          </a:p>
          <a:p>
            <a:endParaRPr lang="de-DE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de-DE" sz="1600" dirty="0" smtClean="0">
                <a:solidFill>
                  <a:schemeClr val="accent6"/>
                </a:solidFill>
              </a:rPr>
              <a:t>Subsumtion</a:t>
            </a:r>
          </a:p>
          <a:p>
            <a:endParaRPr lang="de-DE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de-DE" sz="1600" dirty="0" smtClean="0">
                <a:solidFill>
                  <a:schemeClr val="accent5"/>
                </a:solidFill>
              </a:rPr>
              <a:t>Ergebnis</a:t>
            </a:r>
          </a:p>
          <a:p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de-DE" sz="1600" dirty="0" smtClean="0">
                <a:solidFill>
                  <a:schemeClr val="accent5"/>
                </a:solidFill>
              </a:rPr>
              <a:t>Ergebnis</a:t>
            </a:r>
          </a:p>
          <a:p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de-DE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de-DE" sz="16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de-DE" sz="8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de-DE" sz="1600" dirty="0" smtClean="0">
                <a:solidFill>
                  <a:schemeClr val="accent5"/>
                </a:solidFill>
              </a:rPr>
              <a:t>Ergebnis</a:t>
            </a:r>
          </a:p>
          <a:p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de-DE" sz="1600" dirty="0" smtClean="0">
                <a:solidFill>
                  <a:schemeClr val="accent5"/>
                </a:solidFill>
              </a:rPr>
              <a:t>Ergebnis</a:t>
            </a:r>
          </a:p>
          <a:p>
            <a:endParaRPr lang="de-DE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9" name="Gerader Verbinder 8"/>
          <p:cNvCxnSpPr/>
          <p:nvPr/>
        </p:nvCxnSpPr>
        <p:spPr>
          <a:xfrm>
            <a:off x="3073400" y="1592263"/>
            <a:ext cx="0" cy="46450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98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55688" y="2400760"/>
            <a:ext cx="8279381" cy="3836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19</a:t>
            </a:fld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970988" y="633413"/>
            <a:ext cx="8190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4.2 Anforderungen an das juristische Gutachten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022738" y="1579811"/>
            <a:ext cx="92592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Eine klare Struktur erleichtert das Schreiben. Verwenden Sie die klassische Gliederung:</a:t>
            </a:r>
          </a:p>
          <a:p>
            <a:r>
              <a:rPr lang="de-DE" sz="2000" dirty="0" smtClean="0">
                <a:latin typeface="Berlin Sans FB" panose="020E0602020502020306" pitchFamily="34" charset="0"/>
              </a:rPr>
              <a:t>A, I, 1, a), </a:t>
            </a:r>
            <a:r>
              <a:rPr lang="de-DE" sz="2000" dirty="0" err="1" smtClean="0">
                <a:latin typeface="Berlin Sans FB" panose="020E0602020502020306" pitchFamily="34" charset="0"/>
              </a:rPr>
              <a:t>aa</a:t>
            </a:r>
            <a:r>
              <a:rPr lang="de-DE" sz="2000" dirty="0" smtClean="0">
                <a:latin typeface="Berlin Sans FB" panose="020E0602020502020306" pitchFamily="34" charset="0"/>
              </a:rPr>
              <a:t>) usw. 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55688" y="2400762"/>
            <a:ext cx="7515199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Beispiel: </a:t>
            </a:r>
          </a:p>
          <a:p>
            <a:pPr marL="342900" indent="-342900">
              <a:buAutoNum type="alphaUcPeriod"/>
            </a:pPr>
            <a:r>
              <a:rPr lang="de-DE" sz="2000" dirty="0" smtClean="0">
                <a:latin typeface="Berlin Sans FB" panose="020E0602020502020306" pitchFamily="34" charset="0"/>
              </a:rPr>
              <a:t>Anspruch des Z gegen M auf Zahlung des Kaufpreises, § 433 II BGB</a:t>
            </a:r>
          </a:p>
          <a:p>
            <a:r>
              <a:rPr lang="de-DE" sz="2000" dirty="0">
                <a:latin typeface="Berlin Sans FB" panose="020E0602020502020306" pitchFamily="34" charset="0"/>
              </a:rPr>
              <a:t>	</a:t>
            </a:r>
            <a:r>
              <a:rPr lang="de-DE" sz="2000" dirty="0" smtClean="0">
                <a:latin typeface="Berlin Sans FB" panose="020E0602020502020306" pitchFamily="34" charset="0"/>
              </a:rPr>
              <a:t>I. Anspruch erworben</a:t>
            </a:r>
          </a:p>
          <a:p>
            <a:r>
              <a:rPr lang="de-DE" sz="2000" dirty="0">
                <a:latin typeface="Berlin Sans FB" panose="020E0602020502020306" pitchFamily="34" charset="0"/>
              </a:rPr>
              <a:t>	</a:t>
            </a:r>
            <a:r>
              <a:rPr lang="de-DE" sz="2000" dirty="0" smtClean="0">
                <a:latin typeface="Berlin Sans FB" panose="020E0602020502020306" pitchFamily="34" charset="0"/>
              </a:rPr>
              <a:t>	1. Vertragsschluss</a:t>
            </a:r>
          </a:p>
          <a:p>
            <a:r>
              <a:rPr lang="de-DE" sz="2000" dirty="0">
                <a:latin typeface="Berlin Sans FB" panose="020E0602020502020306" pitchFamily="34" charset="0"/>
              </a:rPr>
              <a:t>	</a:t>
            </a:r>
            <a:r>
              <a:rPr lang="de-DE" sz="2000" dirty="0" smtClean="0">
                <a:latin typeface="Berlin Sans FB" panose="020E0602020502020306" pitchFamily="34" charset="0"/>
              </a:rPr>
              <a:t>		a) Angebot von Z</a:t>
            </a:r>
          </a:p>
          <a:p>
            <a:r>
              <a:rPr lang="de-DE" sz="2000" dirty="0">
                <a:latin typeface="Berlin Sans FB" panose="020E0602020502020306" pitchFamily="34" charset="0"/>
              </a:rPr>
              <a:t>	</a:t>
            </a:r>
            <a:r>
              <a:rPr lang="de-DE" sz="2000" dirty="0" smtClean="0">
                <a:latin typeface="Berlin Sans FB" panose="020E0602020502020306" pitchFamily="34" charset="0"/>
              </a:rPr>
              <a:t>		b) Annahme durch M</a:t>
            </a:r>
          </a:p>
          <a:p>
            <a:r>
              <a:rPr lang="de-DE" sz="2000" dirty="0">
                <a:latin typeface="Berlin Sans FB" panose="020E0602020502020306" pitchFamily="34" charset="0"/>
              </a:rPr>
              <a:t>	</a:t>
            </a:r>
            <a:r>
              <a:rPr lang="de-DE" sz="2000" dirty="0" smtClean="0">
                <a:latin typeface="Berlin Sans FB" panose="020E0602020502020306" pitchFamily="34" charset="0"/>
              </a:rPr>
              <a:t>		c) Annahmefähigkeit des Angebots</a:t>
            </a:r>
          </a:p>
          <a:p>
            <a:r>
              <a:rPr lang="de-DE" sz="2000" dirty="0">
                <a:latin typeface="Berlin Sans FB" panose="020E0602020502020306" pitchFamily="34" charset="0"/>
              </a:rPr>
              <a:t>	</a:t>
            </a:r>
            <a:r>
              <a:rPr lang="de-DE" sz="2000" dirty="0" smtClean="0">
                <a:latin typeface="Berlin Sans FB" panose="020E0602020502020306" pitchFamily="34" charset="0"/>
              </a:rPr>
              <a:t>		d) Übereinstimmung</a:t>
            </a:r>
          </a:p>
          <a:p>
            <a:r>
              <a:rPr lang="de-DE" sz="2000" dirty="0">
                <a:latin typeface="Berlin Sans FB" panose="020E0602020502020306" pitchFamily="34" charset="0"/>
              </a:rPr>
              <a:t>	</a:t>
            </a:r>
            <a:r>
              <a:rPr lang="de-DE" sz="2000" dirty="0" smtClean="0">
                <a:latin typeface="Berlin Sans FB" panose="020E0602020502020306" pitchFamily="34" charset="0"/>
              </a:rPr>
              <a:t>	2. Vertragsinhalt</a:t>
            </a:r>
          </a:p>
          <a:p>
            <a:r>
              <a:rPr lang="de-DE" sz="2000" dirty="0">
                <a:latin typeface="Berlin Sans FB" panose="020E0602020502020306" pitchFamily="34" charset="0"/>
              </a:rPr>
              <a:t>	</a:t>
            </a:r>
            <a:r>
              <a:rPr lang="de-DE" sz="2000" dirty="0" smtClean="0">
                <a:latin typeface="Berlin Sans FB" panose="020E0602020502020306" pitchFamily="34" charset="0"/>
              </a:rPr>
              <a:t>	3. Wirksamkeit</a:t>
            </a:r>
          </a:p>
          <a:p>
            <a:r>
              <a:rPr lang="de-DE" sz="2000" dirty="0">
                <a:latin typeface="Berlin Sans FB" panose="020E0602020502020306" pitchFamily="34" charset="0"/>
              </a:rPr>
              <a:t>	</a:t>
            </a:r>
            <a:r>
              <a:rPr lang="de-DE" sz="2000" dirty="0" smtClean="0">
                <a:latin typeface="Berlin Sans FB" panose="020E0602020502020306" pitchFamily="34" charset="0"/>
              </a:rPr>
              <a:t>II. Anspruch nicht verloren</a:t>
            </a:r>
          </a:p>
          <a:p>
            <a:r>
              <a:rPr lang="de-DE" sz="2000" dirty="0">
                <a:latin typeface="Berlin Sans FB" panose="020E0602020502020306" pitchFamily="34" charset="0"/>
              </a:rPr>
              <a:t>	</a:t>
            </a:r>
            <a:r>
              <a:rPr lang="de-DE" sz="2000" dirty="0" smtClean="0">
                <a:latin typeface="Berlin Sans FB" panose="020E0602020502020306" pitchFamily="34" charset="0"/>
              </a:rPr>
              <a:t>III. Anspruch durchsetzbar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319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20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1988268" y="633413"/>
            <a:ext cx="8190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Berlin Sans FB" panose="020E0602020502020306" pitchFamily="34" charset="0"/>
              </a:rPr>
              <a:t>4.2 Anforderungen an das juristische Gutachten</a:t>
            </a:r>
            <a:endParaRPr lang="de-DE" sz="3200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055688" y="1557338"/>
            <a:ext cx="3055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Keine einleitenden Floskeln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pic>
        <p:nvPicPr>
          <p:cNvPr id="7" name="Grafik 6" descr="Bildschirmausschnit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8" y="2156992"/>
            <a:ext cx="7887801" cy="93358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055838" y="3810321"/>
            <a:ext cx="5040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Berlin Sans FB" panose="020E0602020502020306" pitchFamily="34" charset="0"/>
              </a:rPr>
              <a:t>Keine persönlichen Hinweise an den Korrektor</a:t>
            </a:r>
            <a:endParaRPr lang="de-DE" sz="2000" dirty="0">
              <a:latin typeface="Berlin Sans FB" panose="020E0602020502020306" pitchFamily="34" charset="0"/>
            </a:endParaRPr>
          </a:p>
        </p:txBody>
      </p:sp>
      <p:pic>
        <p:nvPicPr>
          <p:cNvPr id="9" name="Grafik 8" descr="Bildschirmausschnitt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8" y="4409517"/>
            <a:ext cx="7897327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7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8436" y="6463415"/>
            <a:ext cx="2743200" cy="365125"/>
          </a:xfrm>
        </p:spPr>
        <p:txBody>
          <a:bodyPr/>
          <a:lstStyle/>
          <a:p>
            <a:r>
              <a:rPr lang="de-DE" smtClean="0"/>
              <a:t>25.10.2016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4008620" y="6463414"/>
            <a:ext cx="4114800" cy="365125"/>
          </a:xfrm>
        </p:spPr>
        <p:txBody>
          <a:bodyPr/>
          <a:lstStyle/>
          <a:p>
            <a:endParaRPr lang="de-DE" smtClean="0"/>
          </a:p>
          <a:p>
            <a:r>
              <a:rPr lang="de-DE" smtClean="0"/>
              <a:t>Jana Bonß-Wolf, Louisa Hohmann, Nina Holmer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910404" y="6463413"/>
            <a:ext cx="2743200" cy="365125"/>
          </a:xfrm>
        </p:spPr>
        <p:txBody>
          <a:bodyPr/>
          <a:lstStyle/>
          <a:p>
            <a:fld id="{51D1B78F-8DD2-47BF-A571-A51E99344743}" type="slidenum">
              <a:rPr lang="de-DE" smtClean="0"/>
              <a:t>21</a:t>
            </a:fld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3221636" y="2311400"/>
            <a:ext cx="59490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lin Sans FB" panose="020E0602020502020306" pitchFamily="34" charset="0"/>
              </a:rPr>
              <a:t>Noch Fragen ? </a:t>
            </a:r>
            <a:endParaRPr lang="de-DE" sz="7200" dirty="0">
              <a:solidFill>
                <a:schemeClr val="tx1">
                  <a:lumMod val="85000"/>
                  <a:lumOff val="15000"/>
                </a:schemeClr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85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933</Words>
  <Application>Microsoft Office PowerPoint</Application>
  <PresentationFormat>Breitbild</PresentationFormat>
  <Paragraphs>293</Paragraphs>
  <Slides>21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Berlin Sans FB</vt:lpstr>
      <vt:lpstr>Calibri</vt:lpstr>
      <vt:lpstr>Calibri Light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ek06ozyb</dc:creator>
  <cp:lastModifiedBy>Nina Holmer</cp:lastModifiedBy>
  <cp:revision>46</cp:revision>
  <dcterms:created xsi:type="dcterms:W3CDTF">2016-10-25T18:55:09Z</dcterms:created>
  <dcterms:modified xsi:type="dcterms:W3CDTF">2016-11-03T13:33:47Z</dcterms:modified>
</cp:coreProperties>
</file>